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A19AA-9581-1B71-16F5-3F882907C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D7549-CC80-BE02-1259-E6C4FF7E27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E35A4-08F0-4FB3-6583-4549CCF4E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E57A-C2D6-4A44-B74A-50BCD5234BC0}" type="datetimeFigureOut">
              <a:rPr lang="en-CA" smtClean="0"/>
              <a:t>2023-09-12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66417-FB82-7CF4-AA3C-A65B82F00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58CE9-1BD6-2BDC-A5FC-28A13D67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3349-E1ED-418D-A910-F8A8655542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899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5CBB-ECEE-6C8F-CB1A-932654BF8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0E3816-A383-F3C5-74CC-E526655EF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4C2FE-9E14-CDED-A2CD-8F9B1BD06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E57A-C2D6-4A44-B74A-50BCD5234BC0}" type="datetimeFigureOut">
              <a:rPr lang="en-CA" smtClean="0"/>
              <a:t>2023-09-12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4C36C-3654-50A8-832F-0ACBF1CE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106BF-224F-E7B1-FF04-A4540582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3349-E1ED-418D-A910-F8A8655542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498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2A20F3-9A47-031C-05ED-F05139EFF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EDFDC-EEE7-1440-D8E9-F11636E94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A5494-65FE-15A7-7913-FDBFA6E80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E57A-C2D6-4A44-B74A-50BCD5234BC0}" type="datetimeFigureOut">
              <a:rPr lang="en-CA" smtClean="0"/>
              <a:t>2023-09-12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32775-3FEF-C062-1589-7BD8CBAF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22570-4FD6-983E-8357-9B6997E9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3349-E1ED-418D-A910-F8A8655542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753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B9E2D-AF39-2790-308C-DF9F806AF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9872F-5CA8-68F6-5677-970B67B5A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D5BBB-29FE-9437-B68A-28053739C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E57A-C2D6-4A44-B74A-50BCD5234BC0}" type="datetimeFigureOut">
              <a:rPr lang="en-CA" smtClean="0"/>
              <a:t>2023-09-12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7F9E9-8819-14F2-42A4-C9EAE29B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D5FCB-1E0F-0FBF-7D9B-013DA055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3349-E1ED-418D-A910-F8A8655542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530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2FCF7-0C74-B598-9DDD-C669698D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7686A-BB9B-70DE-51DC-5C737AEB9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BAD50-C418-A259-8465-7408BDF54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E57A-C2D6-4A44-B74A-50BCD5234BC0}" type="datetimeFigureOut">
              <a:rPr lang="en-CA" smtClean="0"/>
              <a:t>2023-09-12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CC082-B744-0538-DED2-2C3A791F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B3F76-3907-F171-5742-01C3B918C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3349-E1ED-418D-A910-F8A8655542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431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9967-3952-4BBB-6BA1-5ED2A0B85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6AD72-5BA7-1C6F-3DCA-8E1BD71B9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BC832-32C8-8E8C-8FC6-0B7EE1BA4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ADAD4-F5DC-A5AE-C874-5CEFA6CF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E57A-C2D6-4A44-B74A-50BCD5234BC0}" type="datetimeFigureOut">
              <a:rPr lang="en-CA" smtClean="0"/>
              <a:t>2023-09-12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98B55-75B3-9AC8-DEB3-4EF4165EC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B06BD-7CAA-1BB2-3076-B0B33189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3349-E1ED-418D-A910-F8A8655542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176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A42FE-F555-52C9-7CCC-1FBA64BA1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A3A29-D035-5BBA-640F-C5045125D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ECFC2-139E-D67A-BC24-D578CA6E7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9D45F-20CB-EF76-D742-BA52DD8DA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2823BF-5169-C32F-16C1-7308443D1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A42BF0-B922-3293-0BBC-670913B5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E57A-C2D6-4A44-B74A-50BCD5234BC0}" type="datetimeFigureOut">
              <a:rPr lang="en-CA" smtClean="0"/>
              <a:t>2023-09-12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78CB5E-5D66-8CC6-397B-88522AD7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D15090-BE99-A12C-7693-ACAC046A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3349-E1ED-418D-A910-F8A8655542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141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11B1C-D06E-22B0-116A-F596ADE5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1AC22C-E64A-8454-82EB-00855F3B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E57A-C2D6-4A44-B74A-50BCD5234BC0}" type="datetimeFigureOut">
              <a:rPr lang="en-CA" smtClean="0"/>
              <a:t>2023-09-12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0482E-D61B-F880-F3E3-2D74C5D91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747A6-F86C-DC22-CE70-E8277DE7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3349-E1ED-418D-A910-F8A8655542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007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1B7BF5-7E30-1F91-FF6A-6C6A48AD5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E57A-C2D6-4A44-B74A-50BCD5234BC0}" type="datetimeFigureOut">
              <a:rPr lang="en-CA" smtClean="0"/>
              <a:t>2023-09-12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B5BEE-6020-0657-417B-B4C4BFABD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40589-EA17-EB76-464A-C2A735FB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3349-E1ED-418D-A910-F8A8655542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91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CEC3-95DF-1BBF-0BD9-07F7A24B8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4ED96-BE43-7ABB-F8E5-55B1A101D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D77E6-A435-94FF-69A6-420E29931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CE694-46FD-1FDA-E2FC-74435284B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E57A-C2D6-4A44-B74A-50BCD5234BC0}" type="datetimeFigureOut">
              <a:rPr lang="en-CA" smtClean="0"/>
              <a:t>2023-09-12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B32B6-5E5D-F252-2621-C2E121D4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6566E-8A85-B6F0-395E-D131918EA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3349-E1ED-418D-A910-F8A8655542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01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6FD9-B424-6AC7-28A9-5CE3B3E27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9130FB-D1DC-0A1E-BB25-473CF876C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F0513-B3B0-4A41-BBAA-460552117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2F2DB-C032-6516-AC3E-FF8F6F42D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8E57A-C2D6-4A44-B74A-50BCD5234BC0}" type="datetimeFigureOut">
              <a:rPr lang="en-CA" smtClean="0"/>
              <a:t>2023-09-12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3BC3B-BF0E-9AB0-2D56-77F1CCD9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EC993-260F-9774-1047-495CE48E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E3349-E1ED-418D-A910-F8A8655542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818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5E1134-C068-DA5B-27D9-8BCF729A8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C1FE6-F141-F1D9-EBA5-19AE8F03D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C0367-1B64-D107-1046-90D943283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8E57A-C2D6-4A44-B74A-50BCD5234BC0}" type="datetimeFigureOut">
              <a:rPr lang="en-CA" smtClean="0"/>
              <a:t>2023-09-12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DD308-910B-7499-A7B1-89C0839EE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F26DB-6212-621D-AAAA-DB6B6AB5D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E3349-E1ED-418D-A910-F8A8655542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628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40A99145-23BF-7045-FD8C-1BC4744BE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559" y="0"/>
            <a:ext cx="3540967" cy="35409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A277B0-B255-964C-FC85-3CE3B57B7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0643" y="2813190"/>
            <a:ext cx="9144000" cy="32563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Cleantech Nanofiltration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Recycling Used Lubrication Oils</a:t>
            </a:r>
            <a:endParaRPr lang="en-CA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41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2DC1A-1E44-876F-6720-9635F286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754" y="365126"/>
            <a:ext cx="8728046" cy="7086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Profitability Example</a:t>
            </a:r>
            <a:endParaRPr lang="en-CA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60B2D-134C-D341-4B1D-785355D095F4}"/>
              </a:ext>
            </a:extLst>
          </p:cNvPr>
          <p:cNvSpPr txBox="1"/>
          <p:nvPr/>
        </p:nvSpPr>
        <p:spPr>
          <a:xfrm>
            <a:off x="2919369" y="1199117"/>
            <a:ext cx="872804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System Purchase Price $2.8 M</a:t>
            </a:r>
          </a:p>
          <a:p>
            <a:r>
              <a:rPr lang="en-US" dirty="0"/>
              <a:t>• 300 Plate System</a:t>
            </a:r>
          </a:p>
          <a:p>
            <a:r>
              <a:rPr lang="en-US" dirty="0"/>
              <a:t>• Processes up to 8.5 M </a:t>
            </a:r>
            <a:r>
              <a:rPr lang="en-US" dirty="0" err="1"/>
              <a:t>Litres</a:t>
            </a:r>
            <a:r>
              <a:rPr lang="en-US" dirty="0"/>
              <a:t> of feed per year</a:t>
            </a:r>
          </a:p>
          <a:p>
            <a:r>
              <a:rPr lang="en-US" dirty="0"/>
              <a:t>• 65% recovery @ 5.5 M </a:t>
            </a:r>
            <a:r>
              <a:rPr lang="en-US" dirty="0" err="1"/>
              <a:t>Litres</a:t>
            </a:r>
            <a:endParaRPr lang="en-US" dirty="0"/>
          </a:p>
          <a:p>
            <a:r>
              <a:rPr lang="en-US" dirty="0"/>
              <a:t>• 330 days of operation per year</a:t>
            </a:r>
          </a:p>
          <a:p>
            <a:endParaRPr lang="en-US" dirty="0"/>
          </a:p>
          <a:p>
            <a:r>
              <a:rPr lang="en-US" sz="2600" dirty="0"/>
              <a:t>Base Oil Sales (70% recovery) $2.75 M</a:t>
            </a:r>
          </a:p>
          <a:p>
            <a:r>
              <a:rPr lang="en-US" dirty="0"/>
              <a:t>• 5.5 M x $0.50 per </a:t>
            </a:r>
            <a:r>
              <a:rPr lang="en-US" dirty="0" err="1"/>
              <a:t>Litre</a:t>
            </a:r>
            <a:r>
              <a:rPr lang="en-US" dirty="0"/>
              <a:t> = $2.75 M</a:t>
            </a:r>
          </a:p>
          <a:p>
            <a:endParaRPr lang="en-US" dirty="0"/>
          </a:p>
          <a:p>
            <a:r>
              <a:rPr lang="en-US" sz="2600" dirty="0"/>
              <a:t>Yearly Operating Costs to Customer $0.4 M</a:t>
            </a:r>
          </a:p>
          <a:p>
            <a:r>
              <a:rPr lang="en-US" dirty="0"/>
              <a:t>• Electricity @ 7.3 cents per </a:t>
            </a:r>
            <a:r>
              <a:rPr lang="en-US" dirty="0" err="1"/>
              <a:t>KwH</a:t>
            </a:r>
            <a:r>
              <a:rPr lang="en-US" dirty="0"/>
              <a:t> - $95 K</a:t>
            </a:r>
          </a:p>
          <a:p>
            <a:r>
              <a:rPr lang="en-US" dirty="0"/>
              <a:t>• Annual Service / </a:t>
            </a:r>
            <a:r>
              <a:rPr lang="en-US" dirty="0" err="1"/>
              <a:t>Licence</a:t>
            </a:r>
            <a:r>
              <a:rPr lang="en-US" dirty="0"/>
              <a:t> Fee - $305 K</a:t>
            </a:r>
          </a:p>
          <a:p>
            <a:endParaRPr lang="en-US" dirty="0"/>
          </a:p>
          <a:p>
            <a:r>
              <a:rPr lang="en-US" sz="2600" dirty="0"/>
              <a:t>Margin/</a:t>
            </a:r>
            <a:r>
              <a:rPr lang="en-US" sz="2600" dirty="0" err="1"/>
              <a:t>yr</a:t>
            </a:r>
            <a:r>
              <a:rPr lang="en-US" sz="2600" dirty="0"/>
              <a:t> $2.35 M</a:t>
            </a:r>
          </a:p>
          <a:p>
            <a:endParaRPr lang="en-US" dirty="0"/>
          </a:p>
          <a:p>
            <a:r>
              <a:rPr lang="en-US" sz="2600" dirty="0"/>
              <a:t>Payback 15 months</a:t>
            </a:r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205882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EA9493D5-629B-406E-EFF5-4F685551F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314450"/>
            <a:ext cx="35909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8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091E-94D9-5221-B07C-A7EAB007B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159" y="509295"/>
            <a:ext cx="7947179" cy="1325563"/>
          </a:xfrm>
        </p:spPr>
        <p:txBody>
          <a:bodyPr>
            <a:normAutofit/>
          </a:bodyPr>
          <a:lstStyle/>
          <a:p>
            <a:r>
              <a:rPr lang="en-CA" sz="3600" b="1" dirty="0">
                <a:latin typeface="Calibri" panose="020F0502020204030204" pitchFamily="34" charset="0"/>
                <a:cs typeface="Calibri" panose="020F0502020204030204" pitchFamily="34" charset="0"/>
              </a:rPr>
              <a:t>Used Lubricating Oil is Hazardous Waste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F0400-B2F6-0665-4CFC-E5514DB05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4158" y="1825625"/>
            <a:ext cx="770864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Contamination: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Improper disposal leads to the contamination of soil, water bodies, and the air.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Bioaccumulation: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Some contaminants in used oil accumulate in the food chain, magnifying their impact as they move up through different organisms.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Health Risks: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Exposure to these hazardous elements results in adverse health effects - carcinogenicity, developmental issues, and organ damage.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Regulatory Classification: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Regulatory bodies classify used oil as hazardous waste due to its potential harm to the environment and human health.</a:t>
            </a:r>
            <a:endParaRPr lang="en-C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4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C318F-9C40-7529-E334-BD940638E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7806" y="725301"/>
            <a:ext cx="9144000" cy="757841"/>
          </a:xfrm>
        </p:spPr>
        <p:txBody>
          <a:bodyPr>
            <a:normAutofit/>
          </a:bodyPr>
          <a:lstStyle/>
          <a:p>
            <a:r>
              <a:rPr lang="en-CA" sz="3600" b="1" dirty="0">
                <a:latin typeface="Calibri" panose="020F0502020204030204" pitchFamily="34" charset="0"/>
                <a:cs typeface="Calibri" panose="020F0502020204030204" pitchFamily="34" charset="0"/>
              </a:rPr>
              <a:t>Used Lube Oil Recycling Technology </a:t>
            </a:r>
            <a:endParaRPr lang="en-CA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70FEB-A8B8-5D10-AA3B-6884755C7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3453" y="1810139"/>
            <a:ext cx="7692705" cy="5047861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SzPct val="6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2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Current oil recycling technology poses environmental challenges due to energy-intensive refining processes that generate greenhouse gas emissions and pollutants. 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SzPct val="6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2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Despite energy recovery efforts, recycling oil remains less efficient than producing new oil, raising concerns about cost-effectiveness.</a:t>
            </a:r>
          </a:p>
          <a:p>
            <a:pPr marL="342900" lvl="0" indent="-342900" algn="l">
              <a:lnSpc>
                <a:spcPct val="107000"/>
              </a:lnSpc>
              <a:spcAft>
                <a:spcPts val="800"/>
              </a:spcAft>
              <a:buSzPct val="6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2200" b="1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Solution</a:t>
            </a:r>
            <a:r>
              <a:rPr lang="en-CA" sz="22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- MemPore has developed an eco-friendly, energy-efficient, and economically viable oil recycling solutions.</a:t>
            </a:r>
          </a:p>
        </p:txBody>
      </p:sp>
    </p:spTree>
    <p:extLst>
      <p:ext uri="{BB962C8B-B14F-4D97-AF65-F5344CB8AC3E}">
        <p14:creationId xmlns:p14="http://schemas.microsoft.com/office/powerpoint/2010/main" val="102335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5C141-F6DE-8BD2-3C3E-516063AE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540" y="307198"/>
            <a:ext cx="9452112" cy="679903"/>
          </a:xfrm>
        </p:spPr>
        <p:txBody>
          <a:bodyPr>
            <a:normAutofit fontScale="90000"/>
          </a:bodyPr>
          <a:lstStyle/>
          <a:p>
            <a:pPr algn="ctr"/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Solution -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MemPore’s Unique Membrane Technology</a:t>
            </a:r>
            <a:endParaRPr lang="en-CA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768C6-EEA9-21D7-A31C-1C14922E1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908" y="1229177"/>
            <a:ext cx="7799439" cy="5321625"/>
          </a:xfrm>
        </p:spPr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CA" sz="2200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CA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MemPore's unique membrane technology produces high quality base oil while offering the following advantages over current technology: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CA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Smaller footprint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CA" sz="22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Lower capital and operating costs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CA" sz="22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Stops and starts on demand – minimal downtime.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CA" sz="2200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Significant environmental benefits</a:t>
            </a:r>
            <a:endParaRPr lang="en-CA" sz="2200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CA" sz="2200" kern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CA" sz="22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4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331D-7A50-B28F-DA30-CA80EAF4E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410" y="365125"/>
            <a:ext cx="8341390" cy="80094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Process</a:t>
            </a:r>
            <a:endParaRPr lang="en-CA" sz="3600" b="1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DC7D4D-2241-0D00-55F7-0D8004A21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421" y="1373449"/>
            <a:ext cx="6720854" cy="1124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730E05-D9BB-56B2-D2FB-7B020891D8F6}"/>
              </a:ext>
            </a:extLst>
          </p:cNvPr>
          <p:cNvSpPr txBox="1"/>
          <p:nvPr/>
        </p:nvSpPr>
        <p:spPr>
          <a:xfrm>
            <a:off x="3918421" y="2936147"/>
            <a:ext cx="665450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Pre-treatment</a:t>
            </a:r>
            <a:r>
              <a:rPr lang="en-US" sz="2000" dirty="0"/>
              <a:t> removes contaminants such as water, glycol, alcohol, and emulsions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Nanofiltration</a:t>
            </a:r>
            <a:r>
              <a:rPr lang="en-US" sz="2000" dirty="0"/>
              <a:t> is the heart of the system and incorporates a precision membrane that separates the pre-treated oil from undesirable non-hydrocarbon substances at the molecular level, based on their molecular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Polishing</a:t>
            </a:r>
            <a:r>
              <a:rPr lang="en-US" sz="2000" dirty="0"/>
              <a:t> removes residual molecules that affect color and odor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963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046D-DF53-494C-9DFC-5359F61A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804" y="365125"/>
            <a:ext cx="8395996" cy="73383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Membranes</a:t>
            </a:r>
            <a:endParaRPr lang="en-CA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3105C4-F0C4-02C0-9BB2-E386B478F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7804" y="1241570"/>
            <a:ext cx="8284029" cy="2617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D21EA1-3865-ABDB-9681-4269970B639D}"/>
              </a:ext>
            </a:extLst>
          </p:cNvPr>
          <p:cNvSpPr txBox="1"/>
          <p:nvPr/>
        </p:nvSpPr>
        <p:spPr>
          <a:xfrm>
            <a:off x="3145872" y="4211273"/>
            <a:ext cx="80959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Thermoplastic polymer 0.003 in. thick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Porosity controlled to molecular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Durable 12+ months operating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Trade secret membrane casting process with over 20 variables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29176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08A73-B26B-E117-906C-2FABA99E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145" y="323180"/>
            <a:ext cx="8862270" cy="8680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endParaRPr lang="en-CA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0DBC4-EC12-0CEC-D8FE-69F3C2875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987" y="1890939"/>
            <a:ext cx="8510585" cy="375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56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2598A-8098-D53B-4CAB-D32DB1103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885" y="365125"/>
            <a:ext cx="8675914" cy="1325563"/>
          </a:xfrm>
        </p:spPr>
        <p:txBody>
          <a:bodyPr/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Example of System Layout</a:t>
            </a:r>
            <a:br>
              <a:rPr lang="en-US" b="1" dirty="0"/>
            </a:br>
            <a:r>
              <a:rPr lang="en-US" sz="2400" b="1" dirty="0"/>
              <a:t>(total area 2500 </a:t>
            </a:r>
            <a:r>
              <a:rPr lang="en-US" sz="2400" b="1" dirty="0" err="1"/>
              <a:t>sq.ft</a:t>
            </a:r>
            <a:r>
              <a:rPr lang="en-US" sz="2400" b="1" dirty="0"/>
              <a:t>.  -  covered area 1000 </a:t>
            </a:r>
            <a:r>
              <a:rPr lang="en-US" sz="2400" b="1" dirty="0" err="1"/>
              <a:t>sq.ft</a:t>
            </a:r>
            <a:r>
              <a:rPr lang="en-US" sz="2400" b="1" dirty="0"/>
              <a:t>.)</a:t>
            </a:r>
            <a:endParaRPr lang="en-CA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EE054-6D3A-3E9F-891E-6225346A7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310" y="1768887"/>
            <a:ext cx="5891720" cy="472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9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8787E-7179-FEEE-F23B-825F203E1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118" y="365126"/>
            <a:ext cx="8330682" cy="866516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Typical MemPore Used Lubricating Oil Recycling Facility</a:t>
            </a:r>
            <a:endParaRPr lang="en-CA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C05A1-23EA-4BBB-BBC4-CD0E4AB54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383" y="1473287"/>
            <a:ext cx="8153417" cy="5170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640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418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Cleantech Nanofiltration for Recycling Used Lubrication Oils</vt:lpstr>
      <vt:lpstr>Used Lubricating Oil is Hazardous Waste</vt:lpstr>
      <vt:lpstr>Used Lube Oil Recycling Technology </vt:lpstr>
      <vt:lpstr>  Solution - MemPore’s Unique Membrane Technology</vt:lpstr>
      <vt:lpstr>Process</vt:lpstr>
      <vt:lpstr>Membranes</vt:lpstr>
      <vt:lpstr>Samples</vt:lpstr>
      <vt:lpstr>Example of System Layout (total area 2500 sq.ft.  -  covered area 1000 sq.ft.)</vt:lpstr>
      <vt:lpstr>Typical MemPore Used Lubricating Oil Recycling Facility</vt:lpstr>
      <vt:lpstr>Profitability Example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Kutowy</dc:creator>
  <cp:lastModifiedBy>Samantha Kutowy</cp:lastModifiedBy>
  <cp:revision>24</cp:revision>
  <dcterms:created xsi:type="dcterms:W3CDTF">2023-08-22T22:58:06Z</dcterms:created>
  <dcterms:modified xsi:type="dcterms:W3CDTF">2023-09-13T02:06:05Z</dcterms:modified>
</cp:coreProperties>
</file>